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304" r:id="rId2"/>
    <p:sldId id="296" r:id="rId3"/>
    <p:sldId id="297" r:id="rId4"/>
    <p:sldId id="298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302" r:id="rId44"/>
    <p:sldId id="303" r:id="rId45"/>
    <p:sldId id="295" r:id="rId46"/>
    <p:sldId id="299" r:id="rId47"/>
    <p:sldId id="300" r:id="rId48"/>
    <p:sldId id="301" r:id="rId4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519" autoAdjust="0"/>
    <p:restoredTop sz="94660"/>
  </p:normalViewPr>
  <p:slideViewPr>
    <p:cSldViewPr snapToGrid="0" snapToObjects="1">
      <p:cViewPr varScale="1">
        <p:scale>
          <a:sx n="53" d="100"/>
          <a:sy n="53" d="100"/>
        </p:scale>
        <p:origin x="-1208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printerSettings" Target="printerSettings/printerSettings1.bin"/><Relationship Id="rId51" Type="http://schemas.openxmlformats.org/officeDocument/2006/relationships/presProps" Target="presProps.xml"/><Relationship Id="rId52" Type="http://schemas.openxmlformats.org/officeDocument/2006/relationships/viewProps" Target="viewProps.xml"/><Relationship Id="rId53" Type="http://schemas.openxmlformats.org/officeDocument/2006/relationships/theme" Target="theme/theme1.xml"/><Relationship Id="rId54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199" y="1295400"/>
            <a:ext cx="8228013" cy="1927225"/>
          </a:xfrm>
        </p:spPr>
        <p:txBody>
          <a:bodyPr tIns="0" bIns="0" anchor="b" anchorCtr="0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199" y="3307976"/>
            <a:ext cx="8228013" cy="1066800"/>
          </a:xfrm>
        </p:spPr>
        <p:txBody>
          <a:bodyPr tIns="0" bIns="0"/>
          <a:lstStyle>
            <a:lvl1pPr marL="0" indent="0" algn="ctr">
              <a:spcBef>
                <a:spcPts val="300"/>
              </a:spcBef>
              <a:buNone/>
              <a:defRPr sz="18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230E0-A566-9547-935B-125C8C66801F}" type="datetimeFigureOut">
              <a:rPr lang="en-US" smtClean="0"/>
              <a:t>12/14/17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D90AD-685A-FB42-B4D8-4DB1FF3574E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8292818" y="5804647"/>
            <a:ext cx="367088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sz="4400">
                <a:solidFill>
                  <a:schemeClr val="accent1"/>
                </a:solidFill>
                <a:latin typeface="Wingdings" pitchFamily="2" charset="2"/>
              </a:rPr>
              <a:t>S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230E0-A566-9547-935B-125C8C66801F}" type="datetimeFigureOut">
              <a:rPr lang="en-US" smtClean="0"/>
              <a:t>12/14/17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D90AD-685A-FB42-B4D8-4DB1FF3574EF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381001"/>
            <a:ext cx="3509683" cy="2209800"/>
          </a:xfrm>
        </p:spPr>
        <p:txBody>
          <a:bodyPr anchor="b"/>
          <a:lstStyle>
            <a:lvl1pPr algn="l">
              <a:defRPr sz="44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0" y="273050"/>
            <a:ext cx="3657600" cy="5853113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27013">
              <a:defRPr sz="1600"/>
            </a:lvl6pPr>
            <a:lvl7pPr marL="2173288" indent="-227013">
              <a:defRPr sz="1600"/>
            </a:lvl7pPr>
            <a:lvl8pPr marL="2398713" indent="-227013">
              <a:defRPr sz="1600"/>
            </a:lvl8pPr>
            <a:lvl9pPr marL="2625725" indent="-227013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199" y="2649071"/>
            <a:ext cx="3509683" cy="3388192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73230E0-A566-9547-935B-125C8C66801F}" type="datetimeFigureOut">
              <a:rPr lang="en-US" smtClean="0"/>
              <a:t>12/14/17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D90AD-685A-FB42-B4D8-4DB1FF3574E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51425" y="381001"/>
            <a:ext cx="3635375" cy="2209800"/>
          </a:xfrm>
        </p:spPr>
        <p:txBody>
          <a:bodyPr anchor="b"/>
          <a:lstStyle>
            <a:lvl1pPr algn="l">
              <a:defRPr sz="4400" b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51425" y="2649070"/>
            <a:ext cx="3635375" cy="3505667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73230E0-A566-9547-935B-125C8C66801F}" type="datetimeFigureOut">
              <a:rPr lang="en-US" smtClean="0"/>
              <a:t>12/14/17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D90AD-685A-FB42-B4D8-4DB1FF3574EF}" type="slidenum">
              <a:rPr lang="en-US" smtClean="0"/>
              <a:t>‹#›</a:t>
            </a:fld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228600" y="1143000"/>
            <a:ext cx="4267200" cy="4267200"/>
          </a:xfrm>
          <a:prstGeom prst="ellipse">
            <a:avLst/>
          </a:prstGeom>
          <a:ln w="28575">
            <a:solidFill>
              <a:schemeClr val="accent1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s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51425" y="381001"/>
            <a:ext cx="3635375" cy="2209800"/>
          </a:xfrm>
        </p:spPr>
        <p:txBody>
          <a:bodyPr anchor="b"/>
          <a:lstStyle>
            <a:lvl1pPr algn="l">
              <a:defRPr sz="4400" b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51425" y="2649070"/>
            <a:ext cx="3635375" cy="3505667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73230E0-A566-9547-935B-125C8C66801F}" type="datetimeFigureOut">
              <a:rPr lang="en-US" smtClean="0"/>
              <a:t>12/14/17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D90AD-685A-FB42-B4D8-4DB1FF3574EF}" type="slidenum">
              <a:rPr lang="en-US" smtClean="0"/>
              <a:t>‹#›</a:t>
            </a:fld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90600" y="2590800"/>
            <a:ext cx="3505200" cy="3505200"/>
          </a:xfrm>
          <a:prstGeom prst="ellipse">
            <a:avLst/>
          </a:prstGeom>
          <a:ln w="28575">
            <a:solidFill>
              <a:schemeClr val="accent1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2479675" y="1260475"/>
            <a:ext cx="1254125" cy="1254125"/>
          </a:xfrm>
          <a:prstGeom prst="ellipse">
            <a:avLst/>
          </a:prstGeom>
          <a:ln w="28575">
            <a:solidFill>
              <a:schemeClr val="accent1"/>
            </a:solidFill>
          </a:ln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0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269875" y="762000"/>
            <a:ext cx="2092325" cy="2092325"/>
          </a:xfrm>
          <a:prstGeom prst="ellipse">
            <a:avLst/>
          </a:prstGeom>
          <a:ln w="28575">
            <a:solidFill>
              <a:schemeClr val="accent1"/>
            </a:solidFill>
          </a:ln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568388"/>
            <a:ext cx="8228013" cy="3468875"/>
          </a:xfrm>
        </p:spPr>
        <p:txBody>
          <a:bodyPr vert="eaVert"/>
          <a:lstStyle>
            <a:lvl5pPr>
              <a:defRPr/>
            </a:lvl5pPr>
            <a:lvl6pPr marL="1719072">
              <a:defRPr/>
            </a:lvl6pPr>
            <a:lvl7pPr marL="1719072">
              <a:defRPr/>
            </a:lvl7pPr>
            <a:lvl8pPr marL="1719072">
              <a:defRPr/>
            </a:lvl8pPr>
            <a:lvl9pPr marL="1719072"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230E0-A566-9547-935B-125C8C66801F}" type="datetimeFigureOut">
              <a:rPr lang="en-US" smtClean="0"/>
              <a:t>12/14/17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D90AD-685A-FB42-B4D8-4DB1FF3574E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6600" y="274638"/>
            <a:ext cx="1524000" cy="5851525"/>
          </a:xfrm>
        </p:spPr>
        <p:txBody>
          <a:bodyPr vert="eaVert" anchor="t" anchorCtr="0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416859"/>
            <a:ext cx="6019800" cy="5615642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230E0-A566-9547-935B-125C8C66801F}" type="datetimeFigureOut">
              <a:rPr lang="en-US" smtClean="0"/>
              <a:t>12/14/17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D90AD-685A-FB42-B4D8-4DB1FF3574E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230E0-A566-9547-935B-125C8C66801F}" type="datetimeFigureOut">
              <a:rPr lang="en-US" smtClean="0"/>
              <a:t>12/14/17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D90AD-685A-FB42-B4D8-4DB1FF3574EF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230E0-A566-9547-935B-125C8C66801F}" type="datetimeFigureOut">
              <a:rPr lang="en-US" smtClean="0"/>
              <a:t>12/14/17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D90AD-685A-FB42-B4D8-4DB1FF3574E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36694"/>
            <a:ext cx="6400800" cy="1362075"/>
          </a:xfrm>
        </p:spPr>
        <p:txBody>
          <a:bodyPr anchor="b" anchorCtr="0"/>
          <a:lstStyle>
            <a:lvl1pPr algn="r">
              <a:defRPr sz="4600" b="0" cap="none" baseline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6399" y="3609695"/>
            <a:ext cx="5181601" cy="1500187"/>
          </a:xfrm>
        </p:spPr>
        <p:txBody>
          <a:bodyPr anchor="t" anchorCtr="0"/>
          <a:lstStyle>
            <a:lvl1pPr marL="0" indent="0" algn="r">
              <a:spcBef>
                <a:spcPts val="300"/>
              </a:spcBef>
              <a:buNone/>
              <a:defRPr sz="1800" baseline="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73230E0-A566-9547-935B-125C8C66801F}" type="datetimeFigureOut">
              <a:rPr lang="en-US" smtClean="0"/>
              <a:t>12/14/17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238999" y="6356350"/>
            <a:ext cx="144621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BAD90AD-685A-FB42-B4D8-4DB1FF3574E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8292818" y="5804647"/>
            <a:ext cx="367088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sz="4400">
                <a:solidFill>
                  <a:schemeClr val="accent1"/>
                </a:solidFill>
                <a:latin typeface="Wingdings" pitchFamily="2" charset="2"/>
              </a:rPr>
              <a:t>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40664" y="2784475"/>
            <a:ext cx="3767328" cy="3252788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27013">
              <a:defRPr sz="1600"/>
            </a:lvl6pPr>
            <a:lvl7pPr marL="2173288" indent="-227013">
              <a:defRPr sz="1600"/>
            </a:lvl7pPr>
            <a:lvl8pPr marL="2398713" indent="-227013">
              <a:defRPr sz="1600"/>
            </a:lvl8pPr>
            <a:lvl9pPr marL="2625725" indent="-227013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4753" y="2784475"/>
            <a:ext cx="3767328" cy="3252788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27013">
              <a:tabLst/>
              <a:defRPr sz="1600"/>
            </a:lvl6pPr>
            <a:lvl7pPr marL="2173288" indent="-227013">
              <a:tabLst/>
              <a:defRPr sz="1600"/>
            </a:lvl7pPr>
            <a:lvl8pPr marL="2398713" indent="-227013">
              <a:tabLst/>
              <a:defRPr sz="1600"/>
            </a:lvl8pPr>
            <a:lvl9pPr marL="2625725" indent="-227013">
              <a:tabLst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230E0-A566-9547-935B-125C8C66801F}" type="datetimeFigureOut">
              <a:rPr lang="en-US" smtClean="0"/>
              <a:t>12/14/17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D90AD-685A-FB42-B4D8-4DB1FF3574E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0664" y="2232211"/>
            <a:ext cx="3767328" cy="762000"/>
          </a:xfrm>
        </p:spPr>
        <p:txBody>
          <a:bodyPr anchor="b"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0664" y="3160059"/>
            <a:ext cx="3767328" cy="289149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34950">
              <a:defRPr sz="1600"/>
            </a:lvl6pPr>
            <a:lvl7pPr marL="2173288" indent="-234950">
              <a:defRPr sz="1600"/>
            </a:lvl7pPr>
            <a:lvl8pPr marL="2398713" indent="-234950">
              <a:defRPr sz="1600"/>
            </a:lvl8pPr>
            <a:lvl9pPr marL="2625725" indent="-234950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31578" y="2232211"/>
            <a:ext cx="3767328" cy="762000"/>
          </a:xfrm>
        </p:spPr>
        <p:txBody>
          <a:bodyPr anchor="b"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31578" y="3160059"/>
            <a:ext cx="3767328" cy="289149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34950">
              <a:defRPr sz="1600"/>
            </a:lvl6pPr>
            <a:lvl7pPr marL="2173288" indent="-234950">
              <a:defRPr sz="1600"/>
            </a:lvl7pPr>
            <a:lvl8pPr marL="2398713" indent="-234950">
              <a:defRPr sz="1600"/>
            </a:lvl8pPr>
            <a:lvl9pPr marL="2625725" indent="-234950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230E0-A566-9547-935B-125C8C66801F}" type="datetimeFigureOut">
              <a:rPr lang="en-US" smtClean="0"/>
              <a:t>12/14/17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D90AD-685A-FB42-B4D8-4DB1FF3574E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ntent, Top and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62000" y="2784475"/>
            <a:ext cx="7656512" cy="155448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230E0-A566-9547-935B-125C8C66801F}" type="datetimeFigureOut">
              <a:rPr lang="en-US" smtClean="0"/>
              <a:t>12/14/17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D90AD-685A-FB42-B4D8-4DB1FF3574E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sz="half" idx="13"/>
          </p:nvPr>
        </p:nvSpPr>
        <p:spPr>
          <a:xfrm>
            <a:off x="762000" y="4497070"/>
            <a:ext cx="7656512" cy="155448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36008" y="2784475"/>
            <a:ext cx="3767328" cy="155448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27013">
              <a:defRPr sz="1600"/>
            </a:lvl6pPr>
            <a:lvl7pPr marL="2173288" indent="-227013">
              <a:defRPr sz="1600"/>
            </a:lvl7pPr>
            <a:lvl8pPr marL="2398713" indent="-227013">
              <a:defRPr sz="1600"/>
            </a:lvl8pPr>
            <a:lvl9pPr marL="2625725" indent="-227013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230E0-A566-9547-935B-125C8C66801F}" type="datetimeFigureOut">
              <a:rPr lang="en-US" smtClean="0"/>
              <a:t>12/14/17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D90AD-685A-FB42-B4D8-4DB1FF3574E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sz="half" idx="13"/>
          </p:nvPr>
        </p:nvSpPr>
        <p:spPr>
          <a:xfrm>
            <a:off x="4636008" y="4497070"/>
            <a:ext cx="3767328" cy="155448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34950">
              <a:defRPr sz="1600"/>
            </a:lvl6pPr>
            <a:lvl7pPr marL="2173288" indent="-234950">
              <a:defRPr sz="1600"/>
            </a:lvl7pPr>
            <a:lvl8pPr marL="2398713" indent="-234950">
              <a:defRPr sz="1600"/>
            </a:lvl8pPr>
            <a:lvl9pPr marL="2625725" indent="-234950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9" name="Content Placeholder 2"/>
          <p:cNvSpPr>
            <a:spLocks noGrp="1"/>
          </p:cNvSpPr>
          <p:nvPr>
            <p:ph sz="half" idx="14"/>
          </p:nvPr>
        </p:nvSpPr>
        <p:spPr>
          <a:xfrm>
            <a:off x="740664" y="2784475"/>
            <a:ext cx="3767328" cy="3252788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34950">
              <a:defRPr sz="1600"/>
            </a:lvl6pPr>
            <a:lvl7pPr marL="2173288" indent="-234950">
              <a:defRPr sz="1600"/>
            </a:lvl7pPr>
            <a:lvl8pPr marL="2398713" indent="-234950">
              <a:defRPr sz="1600"/>
            </a:lvl8pPr>
            <a:lvl9pPr marL="2625725" indent="-234950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36008" y="2784475"/>
            <a:ext cx="3767328" cy="155448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27013">
              <a:defRPr sz="1600"/>
            </a:lvl6pPr>
            <a:lvl7pPr marL="2173288" indent="-227013">
              <a:defRPr sz="1600"/>
            </a:lvl7pPr>
            <a:lvl8pPr marL="2398713" indent="-227013">
              <a:defRPr sz="1600"/>
            </a:lvl8pPr>
            <a:lvl9pPr marL="2625725" indent="-227013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230E0-A566-9547-935B-125C8C66801F}" type="datetimeFigureOut">
              <a:rPr lang="en-US" smtClean="0"/>
              <a:t>12/14/17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D90AD-685A-FB42-B4D8-4DB1FF3574E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sz="half" idx="13"/>
          </p:nvPr>
        </p:nvSpPr>
        <p:spPr>
          <a:xfrm>
            <a:off x="4636008" y="4497070"/>
            <a:ext cx="3767328" cy="155448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34950" algn="l" defTabSz="914400" rtl="0" eaLnBrk="1" latinLnBrk="0" hangingPunct="1">
              <a:spcBef>
                <a:spcPct val="20000"/>
              </a:spcBef>
              <a:buSzPct val="90000"/>
              <a:buFont typeface="Wingdings" pitchFamily="2" charset="2"/>
              <a:buChar char=""/>
              <a:defRPr lang="en-US" sz="16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173288" indent="-234950" algn="l" defTabSz="914400" rtl="0" eaLnBrk="1" latinLnBrk="0" hangingPunct="1">
              <a:spcBef>
                <a:spcPct val="20000"/>
              </a:spcBef>
              <a:buSzPct val="90000"/>
              <a:buFont typeface="Wingdings" pitchFamily="2" charset="2"/>
              <a:buChar char=""/>
              <a:defRPr lang="en-US" sz="16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398713" indent="-234950" algn="l" defTabSz="914400" rtl="0" eaLnBrk="1" latinLnBrk="0" hangingPunct="1">
              <a:spcBef>
                <a:spcPct val="20000"/>
              </a:spcBef>
              <a:buSzPct val="90000"/>
              <a:buFont typeface="Wingdings" pitchFamily="2" charset="2"/>
              <a:buChar char=""/>
              <a:defRPr lang="en-US" sz="16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625725" indent="-234950" algn="l" defTabSz="914400" rtl="0" eaLnBrk="1" latinLnBrk="0" hangingPunct="1">
              <a:spcBef>
                <a:spcPct val="20000"/>
              </a:spcBef>
              <a:buSzPct val="90000"/>
              <a:buFont typeface="Wingdings" pitchFamily="2" charset="2"/>
              <a:buChar char=""/>
              <a:defRPr lang="en-US" sz="16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10" name="Content Placeholder 2"/>
          <p:cNvSpPr>
            <a:spLocks noGrp="1"/>
          </p:cNvSpPr>
          <p:nvPr>
            <p:ph sz="half" idx="14"/>
          </p:nvPr>
        </p:nvSpPr>
        <p:spPr>
          <a:xfrm>
            <a:off x="739775" y="2784475"/>
            <a:ext cx="3767328" cy="155448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27013">
              <a:defRPr sz="1600"/>
            </a:lvl6pPr>
            <a:lvl7pPr marL="2173288" indent="-227013">
              <a:defRPr sz="1600"/>
            </a:lvl7pPr>
            <a:lvl8pPr marL="2398713" indent="-227013">
              <a:defRPr sz="1600"/>
            </a:lvl8pPr>
            <a:lvl9pPr marL="2625725" indent="-227013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11" name="Content Placeholder 2"/>
          <p:cNvSpPr>
            <a:spLocks noGrp="1"/>
          </p:cNvSpPr>
          <p:nvPr>
            <p:ph sz="half" idx="15"/>
          </p:nvPr>
        </p:nvSpPr>
        <p:spPr>
          <a:xfrm>
            <a:off x="739775" y="4497070"/>
            <a:ext cx="3767328" cy="155448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34950" algn="l" defTabSz="914400" rtl="0" eaLnBrk="1" latinLnBrk="0" hangingPunct="1">
              <a:spcBef>
                <a:spcPct val="20000"/>
              </a:spcBef>
              <a:buSzPct val="90000"/>
              <a:buFont typeface="Wingdings" pitchFamily="2" charset="2"/>
              <a:buChar char=""/>
              <a:defRPr lang="en-US" sz="16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173288" indent="-234950" algn="l" defTabSz="914400" rtl="0" eaLnBrk="1" latinLnBrk="0" hangingPunct="1">
              <a:spcBef>
                <a:spcPct val="20000"/>
              </a:spcBef>
              <a:buSzPct val="90000"/>
              <a:buFont typeface="Wingdings" pitchFamily="2" charset="2"/>
              <a:buChar char=""/>
              <a:defRPr lang="en-US" sz="16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398713" indent="-234950" algn="l" defTabSz="914400" rtl="0" eaLnBrk="1" latinLnBrk="0" hangingPunct="1">
              <a:spcBef>
                <a:spcPct val="20000"/>
              </a:spcBef>
              <a:buSzPct val="90000"/>
              <a:buFont typeface="Wingdings" pitchFamily="2" charset="2"/>
              <a:buChar char=""/>
              <a:defRPr lang="en-US" sz="16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625725" indent="-234950" algn="l" defTabSz="914400" rtl="0" eaLnBrk="1" latinLnBrk="0" hangingPunct="1">
              <a:spcBef>
                <a:spcPct val="20000"/>
              </a:spcBef>
              <a:buSzPct val="90000"/>
              <a:buFont typeface="Wingdings" pitchFamily="2" charset="2"/>
              <a:buChar char=""/>
              <a:defRPr lang="en-US" sz="16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230E0-A566-9547-935B-125C8C66801F}" type="datetimeFigureOut">
              <a:rPr lang="en-US" smtClean="0"/>
              <a:t>12/14/17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D90AD-685A-FB42-B4D8-4DB1FF3574E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45141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9775" y="2770094"/>
            <a:ext cx="7662864" cy="32671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073230E0-A566-9547-935B-125C8C66801F}" type="datetimeFigureOut">
              <a:rPr lang="en-US" smtClean="0"/>
              <a:t>12/14/17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789613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05300" y="6356350"/>
            <a:ext cx="533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BAD90AD-685A-FB42-B4D8-4DB1FF3574EF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ctr" defTabSz="914400" rtl="0" eaLnBrk="1" latinLnBrk="0" hangingPunct="1">
        <a:spcBef>
          <a:spcPct val="0"/>
        </a:spcBef>
        <a:buNone/>
        <a:defRPr sz="46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2000"/>
        </a:spcBef>
        <a:buClr>
          <a:schemeClr val="accent1"/>
        </a:buClr>
        <a:buSzPct val="90000"/>
        <a:buFont typeface="Wingdings" pitchFamily="2" charset="2"/>
        <a:buChar char="S"/>
        <a:defRPr sz="22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336550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90000"/>
        <a:buFont typeface="Wingdings" pitchFamily="2" charset="2"/>
        <a:buChar char="S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035050" indent="-349250" algn="l" defTabSz="914400" rtl="0" eaLnBrk="1" latinLnBrk="0" hangingPunct="1">
        <a:spcBef>
          <a:spcPts val="600"/>
        </a:spcBef>
        <a:buClr>
          <a:schemeClr val="accent1"/>
        </a:buClr>
        <a:buSzPct val="90000"/>
        <a:buFont typeface="Wingdings" pitchFamily="2" charset="2"/>
        <a:buChar char="S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371600" indent="-336550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90000"/>
        <a:buFont typeface="Wingdings" pitchFamily="2" charset="2"/>
        <a:buChar char="S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720850" indent="-349250" algn="l" defTabSz="914400" rtl="0" eaLnBrk="1" latinLnBrk="0" hangingPunct="1">
        <a:spcBef>
          <a:spcPts val="600"/>
        </a:spcBef>
        <a:buClr>
          <a:schemeClr val="accent1"/>
        </a:buClr>
        <a:buSzPct val="90000"/>
        <a:buFont typeface="Wingdings" pitchFamily="2" charset="2"/>
        <a:buChar char="S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055813" indent="-344488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90000"/>
        <a:buFont typeface="Wingdings" pitchFamily="2" charset="2"/>
        <a:buChar char="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398713" indent="-344488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Wingdings" pitchFamily="2" charset="2"/>
        <a:buChar char="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743200" indent="-344488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90000"/>
        <a:buFont typeface="Wingdings" pitchFamily="2" charset="2"/>
        <a:buChar char="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087688" indent="-344488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Wingdings" pitchFamily="2" charset="2"/>
        <a:buChar char=""/>
        <a:defRPr lang="en-US" sz="1800" kern="120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linkswapnil?lang=en" TargetMode="External"/><Relationship Id="rId4" Type="http://schemas.openxmlformats.org/officeDocument/2006/relationships/hyperlink" Target="https://www.linkedin.com/feed/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jsfiddle.net/linkswapnil/1y77e50x/4/" TargetMode="Externa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Require.js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i="1" dirty="0" smtClean="0"/>
              <a:t>Lets make JavaScript modular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3986497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Guess the output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/>
          <a:srcRect l="-8750" r="-8750"/>
          <a:stretch>
            <a:fillRect/>
          </a:stretch>
        </p:blipFill>
        <p:spPr>
          <a:xfrm>
            <a:off x="739775" y="2521684"/>
            <a:ext cx="7662863" cy="3267075"/>
          </a:xfrm>
        </p:spPr>
      </p:pic>
    </p:spTree>
    <p:extLst>
      <p:ext uri="{BB962C8B-B14F-4D97-AF65-F5344CB8AC3E}">
        <p14:creationId xmlns:p14="http://schemas.microsoft.com/office/powerpoint/2010/main" val="12693583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Timer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5208" y="2275976"/>
            <a:ext cx="7662864" cy="4185110"/>
          </a:xfrm>
        </p:spPr>
        <p:txBody>
          <a:bodyPr/>
          <a:lstStyle/>
          <a:p>
            <a:r>
              <a:rPr lang="en-US" dirty="0" err="1" smtClean="0"/>
              <a:t>SetTimeout</a:t>
            </a:r>
            <a:r>
              <a:rPr lang="en-US" dirty="0" smtClean="0"/>
              <a:t>()</a:t>
            </a:r>
          </a:p>
          <a:p>
            <a:pPr marL="349250" lvl="1" indent="0">
              <a:buNone/>
            </a:pPr>
            <a:r>
              <a:rPr lang="en-US" dirty="0"/>
              <a:t>The </a:t>
            </a:r>
            <a:r>
              <a:rPr lang="en-US" dirty="0" err="1"/>
              <a:t>setTimeout</a:t>
            </a:r>
            <a:r>
              <a:rPr lang="en-US" dirty="0"/>
              <a:t>() method calls a function or evaluates an expression after a specified number of milliseconds</a:t>
            </a:r>
            <a:r>
              <a:rPr lang="en-US" dirty="0" smtClean="0"/>
              <a:t>.</a:t>
            </a:r>
          </a:p>
          <a:p>
            <a:pPr marL="349250" lvl="1" indent="0">
              <a:buNone/>
            </a:pPr>
            <a:endParaRPr lang="en-US" dirty="0"/>
          </a:p>
          <a:p>
            <a:pPr marL="349250" lvl="1" indent="0">
              <a:buNone/>
            </a:pPr>
            <a:endParaRPr lang="en-US" dirty="0" smtClean="0"/>
          </a:p>
          <a:p>
            <a:pPr marL="349250" lvl="1" indent="0">
              <a:buNone/>
            </a:pPr>
            <a:endParaRPr lang="en-US" dirty="0"/>
          </a:p>
          <a:p>
            <a:pPr marL="349250"/>
            <a:r>
              <a:rPr lang="en-US" dirty="0" err="1" smtClean="0"/>
              <a:t>SetInterval</a:t>
            </a:r>
            <a:r>
              <a:rPr lang="en-US" dirty="0" smtClean="0"/>
              <a:t>()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512" y="3757695"/>
            <a:ext cx="5659997" cy="91250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512" y="5340219"/>
            <a:ext cx="7803288" cy="1369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976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Timer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5208" y="2543344"/>
            <a:ext cx="7662864" cy="4185110"/>
          </a:xfrm>
        </p:spPr>
        <p:txBody>
          <a:bodyPr/>
          <a:lstStyle/>
          <a:p>
            <a:r>
              <a:rPr lang="en-US" dirty="0" err="1" smtClean="0"/>
              <a:t>clearTimeout</a:t>
            </a:r>
            <a:r>
              <a:rPr lang="en-US" dirty="0" smtClean="0"/>
              <a:t>()</a:t>
            </a:r>
          </a:p>
          <a:p>
            <a:pPr marL="349250" lvl="1" indent="0">
              <a:buNone/>
            </a:pPr>
            <a:r>
              <a:rPr lang="en-US" dirty="0"/>
              <a:t>The </a:t>
            </a:r>
            <a:r>
              <a:rPr lang="en-US" dirty="0" err="1"/>
              <a:t>clearTimeout</a:t>
            </a:r>
            <a:r>
              <a:rPr lang="en-US" dirty="0"/>
              <a:t>() method clears a timer set with the </a:t>
            </a:r>
            <a:r>
              <a:rPr lang="en-US" dirty="0" err="1"/>
              <a:t>setTimeout</a:t>
            </a:r>
            <a:r>
              <a:rPr lang="en-US" dirty="0"/>
              <a:t>() method</a:t>
            </a:r>
            <a:r>
              <a:rPr lang="en-US" dirty="0" smtClean="0"/>
              <a:t>.</a:t>
            </a:r>
          </a:p>
          <a:p>
            <a:pPr marL="349250" lvl="1" indent="0">
              <a:buNone/>
            </a:pPr>
            <a:endParaRPr lang="en-US" dirty="0"/>
          </a:p>
          <a:p>
            <a:pPr marL="349250"/>
            <a:r>
              <a:rPr lang="en-US" dirty="0" err="1" smtClean="0"/>
              <a:t>clearInterval</a:t>
            </a:r>
            <a:r>
              <a:rPr lang="en-US" dirty="0" smtClean="0"/>
              <a:t>()</a:t>
            </a:r>
          </a:p>
          <a:p>
            <a:pPr marL="349250" lvl="1" indent="0">
              <a:buNone/>
            </a:pPr>
            <a:r>
              <a:rPr lang="en-US" dirty="0" smtClean="0"/>
              <a:t>The </a:t>
            </a:r>
            <a:r>
              <a:rPr lang="en-US" dirty="0" err="1"/>
              <a:t>clearInterval</a:t>
            </a:r>
            <a:r>
              <a:rPr lang="en-US" dirty="0"/>
              <a:t>() method clears a timer set with the </a:t>
            </a:r>
            <a:r>
              <a:rPr lang="en-US" dirty="0" smtClean="0"/>
              <a:t>   </a:t>
            </a:r>
            <a:r>
              <a:rPr lang="en-US" dirty="0" err="1" smtClean="0"/>
              <a:t>setInterval</a:t>
            </a:r>
            <a:r>
              <a:rPr lang="en-US" dirty="0"/>
              <a:t>() method.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4417424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JavaScript Executes ?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4"/>
          <p:cNvPicPr>
            <a:picLocks noChangeAspect="1"/>
          </p:cNvPicPr>
          <p:nvPr/>
        </p:nvPicPr>
        <p:blipFill>
          <a:blip r:embed="rId2"/>
          <a:srcRect l="-28470" r="-28470"/>
          <a:stretch>
            <a:fillRect/>
          </a:stretch>
        </p:blipFill>
        <p:spPr>
          <a:xfrm>
            <a:off x="-347578" y="2125580"/>
            <a:ext cx="9892632" cy="4104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7359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Just In Time Compilation (JIT)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dirty="0" smtClean="0"/>
              <a:t>Generate machine code during runtime, not </a:t>
            </a:r>
            <a:r>
              <a:rPr lang="en-US" sz="3200" b="1" dirty="0" smtClean="0"/>
              <a:t>ahead of time </a:t>
            </a:r>
            <a:r>
              <a:rPr lang="en-US" sz="3200" dirty="0" smtClean="0"/>
              <a:t>(AOT).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779473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/>
          <a:srcRect l="-48914" r="-48914"/>
          <a:stretch>
            <a:fillRect/>
          </a:stretch>
        </p:blipFill>
        <p:spPr>
          <a:xfrm>
            <a:off x="307474" y="2286000"/>
            <a:ext cx="8582525" cy="3871579"/>
          </a:xfrm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80553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JavaScript Execution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JavaScript is executed in two phases </a:t>
            </a:r>
          </a:p>
          <a:p>
            <a:pPr lvl="1"/>
            <a:r>
              <a:rPr lang="en-US" dirty="0" smtClean="0"/>
              <a:t>Compilation Phase</a:t>
            </a:r>
          </a:p>
          <a:p>
            <a:pPr lvl="1"/>
            <a:r>
              <a:rPr lang="en-US" dirty="0" smtClean="0"/>
              <a:t>Executions Phase</a:t>
            </a:r>
          </a:p>
          <a:p>
            <a:r>
              <a:rPr lang="en-US" dirty="0" smtClean="0"/>
              <a:t>During compilation phase JavaScript engine just prepares the memory with references.</a:t>
            </a:r>
          </a:p>
          <a:p>
            <a:r>
              <a:rPr lang="en-US" dirty="0" smtClean="0"/>
              <a:t>During execution phase JavaScript engine assigns values to the references</a:t>
            </a:r>
          </a:p>
        </p:txBody>
      </p:sp>
    </p:spTree>
    <p:extLst>
      <p:ext uri="{BB962C8B-B14F-4D97-AF65-F5344CB8AC3E}">
        <p14:creationId xmlns:p14="http://schemas.microsoft.com/office/powerpoint/2010/main" val="29094408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JavaScript Execution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l="-49385" r="-49385"/>
          <a:stretch>
            <a:fillRect/>
          </a:stretch>
        </p:blipFill>
        <p:spPr>
          <a:xfrm>
            <a:off x="-299243" y="2219158"/>
            <a:ext cx="9221276" cy="4192422"/>
          </a:xfrm>
        </p:spPr>
      </p:pic>
    </p:spTree>
    <p:extLst>
      <p:ext uri="{BB962C8B-B14F-4D97-AF65-F5344CB8AC3E}">
        <p14:creationId xmlns:p14="http://schemas.microsoft.com/office/powerpoint/2010/main" val="23819331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JavaScript Execution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 l="-37280" r="-37280"/>
          <a:stretch>
            <a:fillRect/>
          </a:stretch>
        </p:blipFill>
        <p:spPr>
          <a:xfrm>
            <a:off x="0" y="2273300"/>
            <a:ext cx="8096250" cy="4130675"/>
          </a:xfrm>
        </p:spPr>
      </p:pic>
    </p:spTree>
    <p:extLst>
      <p:ext uri="{BB962C8B-B14F-4D97-AF65-F5344CB8AC3E}">
        <p14:creationId xmlns:p14="http://schemas.microsoft.com/office/powerpoint/2010/main" val="41535544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JavaScript Execution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49860" r="-49860"/>
          <a:stretch>
            <a:fillRect/>
          </a:stretch>
        </p:blipFill>
        <p:spPr>
          <a:xfrm>
            <a:off x="-307472" y="2232526"/>
            <a:ext cx="9222656" cy="4224421"/>
          </a:xfrm>
        </p:spPr>
      </p:pic>
    </p:spTree>
    <p:extLst>
      <p:ext uri="{BB962C8B-B14F-4D97-AF65-F5344CB8AC3E}">
        <p14:creationId xmlns:p14="http://schemas.microsoft.com/office/powerpoint/2010/main" val="42918838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 for Day1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Introduction to </a:t>
            </a:r>
            <a:r>
              <a:rPr lang="en-US" dirty="0" err="1" smtClean="0"/>
              <a:t>Javascript</a:t>
            </a:r>
            <a:endParaRPr lang="en-US" dirty="0" smtClean="0"/>
          </a:p>
          <a:p>
            <a:r>
              <a:rPr lang="en-US" dirty="0" smtClean="0"/>
              <a:t>Why use </a:t>
            </a:r>
            <a:r>
              <a:rPr lang="en-US" dirty="0" err="1" smtClean="0"/>
              <a:t>require.js</a:t>
            </a:r>
            <a:endParaRPr lang="en-US" dirty="0" smtClean="0"/>
          </a:p>
          <a:p>
            <a:r>
              <a:rPr lang="en-US" dirty="0" smtClean="0"/>
              <a:t>Basic Introduction to </a:t>
            </a:r>
            <a:r>
              <a:rPr lang="en-US" dirty="0" err="1" smtClean="0"/>
              <a:t>Require.js</a:t>
            </a:r>
            <a:endParaRPr lang="en-US" dirty="0" smtClean="0"/>
          </a:p>
          <a:p>
            <a:r>
              <a:rPr lang="en-US" dirty="0" smtClean="0"/>
              <a:t>Environmental Setup</a:t>
            </a:r>
          </a:p>
          <a:p>
            <a:r>
              <a:rPr lang="en-US" dirty="0" smtClean="0"/>
              <a:t>Simple </a:t>
            </a:r>
            <a:r>
              <a:rPr lang="en-US" dirty="0" err="1" smtClean="0"/>
              <a:t>Require.js</a:t>
            </a:r>
            <a:r>
              <a:rPr lang="en-US" dirty="0" smtClean="0"/>
              <a:t> Module Example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91555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JavaScript Execution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l="-27373" r="-27373"/>
          <a:stretch>
            <a:fillRect/>
          </a:stretch>
        </p:blipFill>
        <p:spPr>
          <a:xfrm>
            <a:off x="250853" y="2286000"/>
            <a:ext cx="8532199" cy="3911685"/>
          </a:xfrm>
        </p:spPr>
      </p:pic>
    </p:spTree>
    <p:extLst>
      <p:ext uri="{BB962C8B-B14F-4D97-AF65-F5344CB8AC3E}">
        <p14:creationId xmlns:p14="http://schemas.microsoft.com/office/powerpoint/2010/main" val="12632869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JavaScript Execution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27976" r="-27976"/>
          <a:stretch>
            <a:fillRect/>
          </a:stretch>
        </p:blipFill>
        <p:spPr>
          <a:xfrm>
            <a:off x="641684" y="2276137"/>
            <a:ext cx="7760955" cy="3953547"/>
          </a:xfrm>
        </p:spPr>
      </p:pic>
    </p:spTree>
    <p:extLst>
      <p:ext uri="{BB962C8B-B14F-4D97-AF65-F5344CB8AC3E}">
        <p14:creationId xmlns:p14="http://schemas.microsoft.com/office/powerpoint/2010/main" val="33111400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JavaScript Execution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l="-25302" r="-25302"/>
          <a:stretch>
            <a:fillRect/>
          </a:stretch>
        </p:blipFill>
        <p:spPr>
          <a:xfrm>
            <a:off x="614947" y="2259263"/>
            <a:ext cx="7787692" cy="3778001"/>
          </a:xfrm>
        </p:spPr>
      </p:pic>
    </p:spTree>
    <p:extLst>
      <p:ext uri="{BB962C8B-B14F-4D97-AF65-F5344CB8AC3E}">
        <p14:creationId xmlns:p14="http://schemas.microsoft.com/office/powerpoint/2010/main" val="25317611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JavaScript Execution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l="-26166" r="-26166"/>
          <a:stretch>
            <a:fillRect/>
          </a:stretch>
        </p:blipFill>
        <p:spPr>
          <a:xfrm>
            <a:off x="739775" y="2446422"/>
            <a:ext cx="7662864" cy="3590842"/>
          </a:xfrm>
        </p:spPr>
      </p:pic>
    </p:spTree>
    <p:extLst>
      <p:ext uri="{BB962C8B-B14F-4D97-AF65-F5344CB8AC3E}">
        <p14:creationId xmlns:p14="http://schemas.microsoft.com/office/powerpoint/2010/main" val="23741638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JavaScript Execution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27035" r="-27035"/>
          <a:stretch>
            <a:fillRect/>
          </a:stretch>
        </p:blipFill>
        <p:spPr>
          <a:xfrm>
            <a:off x="739775" y="2339474"/>
            <a:ext cx="7662864" cy="3697789"/>
          </a:xfrm>
        </p:spPr>
      </p:pic>
    </p:spTree>
    <p:extLst>
      <p:ext uri="{BB962C8B-B14F-4D97-AF65-F5344CB8AC3E}">
        <p14:creationId xmlns:p14="http://schemas.microsoft.com/office/powerpoint/2010/main" val="42932233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JavaScript Execution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26638" r="-26638"/>
          <a:stretch>
            <a:fillRect/>
          </a:stretch>
        </p:blipFill>
        <p:spPr>
          <a:xfrm>
            <a:off x="457200" y="2339474"/>
            <a:ext cx="7945439" cy="3697790"/>
          </a:xfrm>
        </p:spPr>
      </p:pic>
    </p:spTree>
    <p:extLst>
      <p:ext uri="{BB962C8B-B14F-4D97-AF65-F5344CB8AC3E}">
        <p14:creationId xmlns:p14="http://schemas.microsoft.com/office/powerpoint/2010/main" val="13566032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JavaScript Execution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24664" r="-24664"/>
          <a:stretch>
            <a:fillRect/>
          </a:stretch>
        </p:blipFill>
        <p:spPr>
          <a:xfrm>
            <a:off x="739775" y="2513264"/>
            <a:ext cx="7662864" cy="3524000"/>
          </a:xfrm>
        </p:spPr>
      </p:pic>
    </p:spTree>
    <p:extLst>
      <p:ext uri="{BB962C8B-B14F-4D97-AF65-F5344CB8AC3E}">
        <p14:creationId xmlns:p14="http://schemas.microsoft.com/office/powerpoint/2010/main" val="33812740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JavaScript Execution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21558" r="-21558"/>
          <a:stretch>
            <a:fillRect/>
          </a:stretch>
        </p:blipFill>
        <p:spPr>
          <a:xfrm>
            <a:off x="739775" y="2770094"/>
            <a:ext cx="7662864" cy="3267169"/>
          </a:xfrm>
        </p:spPr>
      </p:pic>
    </p:spTree>
    <p:extLst>
      <p:ext uri="{BB962C8B-B14F-4D97-AF65-F5344CB8AC3E}">
        <p14:creationId xmlns:p14="http://schemas.microsoft.com/office/powerpoint/2010/main" val="22866570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JavaScript Execution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21474" r="-21474"/>
          <a:stretch>
            <a:fillRect/>
          </a:stretch>
        </p:blipFill>
        <p:spPr>
          <a:xfrm>
            <a:off x="739775" y="2646948"/>
            <a:ext cx="7662864" cy="3390316"/>
          </a:xfrm>
        </p:spPr>
      </p:pic>
    </p:spTree>
    <p:extLst>
      <p:ext uri="{BB962C8B-B14F-4D97-AF65-F5344CB8AC3E}">
        <p14:creationId xmlns:p14="http://schemas.microsoft.com/office/powerpoint/2010/main" val="31922565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JavaScript Execution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9795" r="-19795"/>
          <a:stretch>
            <a:fillRect/>
          </a:stretch>
        </p:blipFill>
        <p:spPr>
          <a:xfrm>
            <a:off x="739775" y="2499896"/>
            <a:ext cx="7662864" cy="3537368"/>
          </a:xfrm>
        </p:spPr>
      </p:pic>
    </p:spTree>
    <p:extLst>
      <p:ext uri="{BB962C8B-B14F-4D97-AF65-F5344CB8AC3E}">
        <p14:creationId xmlns:p14="http://schemas.microsoft.com/office/powerpoint/2010/main" val="23199343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 for Day2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Configuration Options available</a:t>
            </a:r>
          </a:p>
          <a:p>
            <a:r>
              <a:rPr lang="en-US" dirty="0" smtClean="0"/>
              <a:t>Setting up </a:t>
            </a:r>
            <a:r>
              <a:rPr lang="en-US" dirty="0" err="1" smtClean="0"/>
              <a:t>Backbone.js</a:t>
            </a:r>
            <a:r>
              <a:rPr lang="en-US" dirty="0" smtClean="0"/>
              <a:t> with require</a:t>
            </a:r>
          </a:p>
          <a:p>
            <a:r>
              <a:rPr lang="en-US" dirty="0" smtClean="0"/>
              <a:t>Using </a:t>
            </a:r>
            <a:r>
              <a:rPr lang="en-US" dirty="0" err="1" smtClean="0"/>
              <a:t>Require.js</a:t>
            </a:r>
            <a:r>
              <a:rPr lang="en-US" dirty="0" smtClean="0"/>
              <a:t> plugins</a:t>
            </a:r>
          </a:p>
          <a:p>
            <a:r>
              <a:rPr lang="en-US" dirty="0" smtClean="0"/>
              <a:t>Unit testing modules with Jasmine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46584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JavaScript Execution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9951" r="-1995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1456652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JavaScript Execution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20095" r="-20095"/>
          <a:stretch>
            <a:fillRect/>
          </a:stretch>
        </p:blipFill>
        <p:spPr>
          <a:xfrm>
            <a:off x="739775" y="2459790"/>
            <a:ext cx="7662864" cy="3577474"/>
          </a:xfrm>
        </p:spPr>
      </p:pic>
    </p:spTree>
    <p:extLst>
      <p:ext uri="{BB962C8B-B14F-4D97-AF65-F5344CB8AC3E}">
        <p14:creationId xmlns:p14="http://schemas.microsoft.com/office/powerpoint/2010/main" val="7978545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JavaScript Execution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21399" r="-21399"/>
          <a:stretch>
            <a:fillRect/>
          </a:stretch>
        </p:blipFill>
        <p:spPr>
          <a:xfrm>
            <a:off x="739775" y="2620212"/>
            <a:ext cx="7662864" cy="3417052"/>
          </a:xfrm>
        </p:spPr>
      </p:pic>
    </p:spTree>
    <p:extLst>
      <p:ext uri="{BB962C8B-B14F-4D97-AF65-F5344CB8AC3E}">
        <p14:creationId xmlns:p14="http://schemas.microsoft.com/office/powerpoint/2010/main" val="4637050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JavaScript Execution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l="-17117" r="-17117"/>
          <a:stretch>
            <a:fillRect/>
          </a:stretch>
        </p:blipFill>
        <p:spPr>
          <a:xfrm>
            <a:off x="453425" y="2326105"/>
            <a:ext cx="7949214" cy="3711159"/>
          </a:xfrm>
        </p:spPr>
      </p:pic>
    </p:spTree>
    <p:extLst>
      <p:ext uri="{BB962C8B-B14F-4D97-AF65-F5344CB8AC3E}">
        <p14:creationId xmlns:p14="http://schemas.microsoft.com/office/powerpoint/2010/main" val="5473652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JavaScript Execution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l="-18270" r="-18270"/>
          <a:stretch>
            <a:fillRect/>
          </a:stretch>
        </p:blipFill>
        <p:spPr>
          <a:xfrm>
            <a:off x="739775" y="2513264"/>
            <a:ext cx="7662864" cy="3524000"/>
          </a:xfrm>
        </p:spPr>
      </p:pic>
    </p:spTree>
    <p:extLst>
      <p:ext uri="{BB962C8B-B14F-4D97-AF65-F5344CB8AC3E}">
        <p14:creationId xmlns:p14="http://schemas.microsoft.com/office/powerpoint/2010/main" val="13798222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JavaScript Execution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l="-18530" r="-18530"/>
          <a:stretch>
            <a:fillRect/>
          </a:stretch>
        </p:blipFill>
        <p:spPr>
          <a:xfrm>
            <a:off x="601579" y="2526632"/>
            <a:ext cx="7801060" cy="3510631"/>
          </a:xfrm>
        </p:spPr>
      </p:pic>
    </p:spTree>
    <p:extLst>
      <p:ext uri="{BB962C8B-B14F-4D97-AF65-F5344CB8AC3E}">
        <p14:creationId xmlns:p14="http://schemas.microsoft.com/office/powerpoint/2010/main" val="29896459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JavaScript Execution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l="-20654" r="-20654"/>
          <a:stretch>
            <a:fillRect/>
          </a:stretch>
        </p:blipFill>
        <p:spPr>
          <a:xfrm>
            <a:off x="588211" y="2272632"/>
            <a:ext cx="7814428" cy="3764631"/>
          </a:xfrm>
        </p:spPr>
      </p:pic>
    </p:spTree>
    <p:extLst>
      <p:ext uri="{BB962C8B-B14F-4D97-AF65-F5344CB8AC3E}">
        <p14:creationId xmlns:p14="http://schemas.microsoft.com/office/powerpoint/2010/main" val="13051402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JavaScript Execution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l="-21246" r="-21246"/>
          <a:stretch>
            <a:fillRect/>
          </a:stretch>
        </p:blipFill>
        <p:spPr>
          <a:xfrm>
            <a:off x="739775" y="2526632"/>
            <a:ext cx="7662864" cy="3510631"/>
          </a:xfrm>
        </p:spPr>
      </p:pic>
    </p:spTree>
    <p:extLst>
      <p:ext uri="{BB962C8B-B14F-4D97-AF65-F5344CB8AC3E}">
        <p14:creationId xmlns:p14="http://schemas.microsoft.com/office/powerpoint/2010/main" val="18457192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JavaScript Execution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9769" r="-19769"/>
          <a:stretch>
            <a:fillRect/>
          </a:stretch>
        </p:blipFill>
        <p:spPr>
          <a:xfrm>
            <a:off x="739775" y="2499896"/>
            <a:ext cx="7662864" cy="3537368"/>
          </a:xfrm>
        </p:spPr>
      </p:pic>
    </p:spTree>
    <p:extLst>
      <p:ext uri="{BB962C8B-B14F-4D97-AF65-F5344CB8AC3E}">
        <p14:creationId xmlns:p14="http://schemas.microsoft.com/office/powerpoint/2010/main" val="20914124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JavaScript Execution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 l="-20808" r="-20808"/>
          <a:stretch>
            <a:fillRect/>
          </a:stretch>
        </p:blipFill>
        <p:spPr>
          <a:xfrm>
            <a:off x="457200" y="2299368"/>
            <a:ext cx="7945439" cy="3737895"/>
          </a:xfrm>
        </p:spPr>
      </p:pic>
    </p:spTree>
    <p:extLst>
      <p:ext uri="{BB962C8B-B14F-4D97-AF65-F5344CB8AC3E}">
        <p14:creationId xmlns:p14="http://schemas.microsoft.com/office/powerpoint/2010/main" val="8478769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me..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58594" r="-58594"/>
          <a:stretch>
            <a:fillRect/>
          </a:stretch>
        </p:blipFill>
        <p:spPr>
          <a:xfrm>
            <a:off x="-1056312" y="2558248"/>
            <a:ext cx="4071169" cy="1809295"/>
          </a:xfrm>
        </p:spPr>
      </p:pic>
      <p:sp>
        <p:nvSpPr>
          <p:cNvPr id="5" name="TextBox 4"/>
          <p:cNvSpPr txBox="1"/>
          <p:nvPr/>
        </p:nvSpPr>
        <p:spPr>
          <a:xfrm>
            <a:off x="2027011" y="2558248"/>
            <a:ext cx="631340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A JavaScript enthusiast.</a:t>
            </a:r>
          </a:p>
          <a:p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Over 8+ years of experience working on JavaScript and related technologies.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Trainer, freelancer.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Experience working on </a:t>
            </a:r>
            <a:r>
              <a:rPr lang="en-US" dirty="0" err="1" smtClean="0"/>
              <a:t>Node.js</a:t>
            </a:r>
            <a:r>
              <a:rPr lang="en-US" dirty="0" smtClean="0"/>
              <a:t>, </a:t>
            </a:r>
            <a:r>
              <a:rPr lang="en-US" dirty="0" err="1" smtClean="0"/>
              <a:t>Angular.js</a:t>
            </a:r>
            <a:r>
              <a:rPr lang="en-US" dirty="0" smtClean="0"/>
              <a:t>, </a:t>
            </a:r>
            <a:r>
              <a:rPr lang="en-US" dirty="0" err="1" smtClean="0"/>
              <a:t>React.js</a:t>
            </a:r>
            <a:endParaRPr lang="en-US" dirty="0" smtClean="0"/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Contact : 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Twitter : </a:t>
            </a:r>
            <a:r>
              <a:rPr lang="en-US" dirty="0" smtClean="0">
                <a:hlinkClick r:id="rId3"/>
              </a:rPr>
              <a:t>#linkswapnil</a:t>
            </a:r>
            <a:r>
              <a:rPr lang="en-US" dirty="0" smtClean="0"/>
              <a:t> ,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 </a:t>
            </a:r>
            <a:r>
              <a:rPr lang="en-US" dirty="0" err="1" smtClean="0"/>
              <a:t>linkedIn</a:t>
            </a:r>
            <a:r>
              <a:rPr lang="en-US" dirty="0" smtClean="0"/>
              <a:t> : </a:t>
            </a:r>
            <a:r>
              <a:rPr lang="en-US" dirty="0" smtClean="0">
                <a:hlinkClick r:id="rId4"/>
              </a:rPr>
              <a:t>Swapnil Navalakha</a:t>
            </a:r>
            <a:endParaRPr lang="en-US" dirty="0" smtClean="0"/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pPr marL="285750" indent="-285750">
              <a:buFont typeface="Arial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16017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JavaScript Execution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9025" r="-19025"/>
          <a:stretch>
            <a:fillRect/>
          </a:stretch>
        </p:blipFill>
        <p:spPr>
          <a:xfrm>
            <a:off x="545149" y="2259264"/>
            <a:ext cx="7857490" cy="3778000"/>
          </a:xfrm>
        </p:spPr>
      </p:pic>
    </p:spTree>
    <p:extLst>
      <p:ext uri="{BB962C8B-B14F-4D97-AF65-F5344CB8AC3E}">
        <p14:creationId xmlns:p14="http://schemas.microsoft.com/office/powerpoint/2010/main" val="8734033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Closures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closure is an inner function that has access to the outer (enclosing) function's variables—scope </a:t>
            </a:r>
            <a:r>
              <a:rPr lang="en-US" dirty="0" smtClean="0"/>
              <a:t>chain</a:t>
            </a:r>
          </a:p>
          <a:p>
            <a:r>
              <a:rPr lang="en-US" dirty="0"/>
              <a:t>The closure has three scope chains</a:t>
            </a:r>
            <a:r>
              <a:rPr lang="en-US" dirty="0" smtClean="0"/>
              <a:t>:</a:t>
            </a:r>
          </a:p>
          <a:p>
            <a:pPr lvl="1"/>
            <a:r>
              <a:rPr lang="en-US" dirty="0"/>
              <a:t>it has access to its own scope (variables defined between its curly brackets</a:t>
            </a:r>
            <a:r>
              <a:rPr lang="en-US" dirty="0" smtClean="0"/>
              <a:t>)</a:t>
            </a:r>
          </a:p>
          <a:p>
            <a:pPr lvl="1"/>
            <a:r>
              <a:rPr lang="en-US" dirty="0"/>
              <a:t>it has access to the outer function's </a:t>
            </a:r>
            <a:r>
              <a:rPr lang="en-US" dirty="0" smtClean="0"/>
              <a:t>variables</a:t>
            </a:r>
          </a:p>
          <a:p>
            <a:pPr lvl="1"/>
            <a:r>
              <a:rPr lang="en-US" dirty="0"/>
              <a:t>and it has access to the global </a:t>
            </a:r>
            <a:r>
              <a:rPr lang="en-US" dirty="0" smtClean="0"/>
              <a:t>variables</a:t>
            </a:r>
          </a:p>
          <a:p>
            <a:pPr lvl="1"/>
            <a:r>
              <a:rPr lang="en-US" dirty="0" smtClean="0">
                <a:hlinkClick r:id="rId2"/>
              </a:rPr>
              <a:t>Closure Example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56800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Event Loop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4" t="15927" r="4167" b="8519"/>
          <a:stretch>
            <a:fillRect/>
          </a:stretch>
        </p:blipFill>
        <p:spPr bwMode="auto">
          <a:xfrm>
            <a:off x="739774" y="2603083"/>
            <a:ext cx="8056647" cy="34341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652991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Blocking </a:t>
            </a:r>
            <a:r>
              <a:rPr lang="en-US" dirty="0" err="1" smtClean="0"/>
              <a:t>Vs</a:t>
            </a:r>
            <a:r>
              <a:rPr lang="en-US" dirty="0" smtClean="0"/>
              <a:t> Non Blocking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JavaScript is single threaded</a:t>
            </a:r>
          </a:p>
          <a:p>
            <a:r>
              <a:rPr lang="en-US" dirty="0" smtClean="0"/>
              <a:t>Blocking </a:t>
            </a:r>
            <a:r>
              <a:rPr lang="en-US" dirty="0"/>
              <a:t>refers to operations that block further execution until that operation </a:t>
            </a:r>
            <a:r>
              <a:rPr lang="en-US" dirty="0" smtClean="0"/>
              <a:t>finishes</a:t>
            </a:r>
          </a:p>
          <a:p>
            <a:r>
              <a:rPr lang="en-US" dirty="0"/>
              <a:t>Non-blocking refers to code that doesn't block execution</a:t>
            </a:r>
          </a:p>
        </p:txBody>
      </p:sp>
    </p:spTree>
    <p:extLst>
      <p:ext uri="{BB962C8B-B14F-4D97-AF65-F5344CB8AC3E}">
        <p14:creationId xmlns:p14="http://schemas.microsoft.com/office/powerpoint/2010/main" val="33254448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Sync </a:t>
            </a:r>
            <a:r>
              <a:rPr lang="en-US" dirty="0" err="1" smtClean="0"/>
              <a:t>Vs</a:t>
            </a:r>
            <a:r>
              <a:rPr lang="en-US" dirty="0" smtClean="0"/>
              <a:t> </a:t>
            </a:r>
            <a:r>
              <a:rPr lang="en-US" dirty="0" err="1" smtClean="0"/>
              <a:t>Async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9775" y="2419684"/>
            <a:ext cx="7662864" cy="361758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// Synchronous: </a:t>
            </a:r>
            <a:endParaRPr lang="en-US" dirty="0" smtClean="0"/>
          </a:p>
          <a:p>
            <a:pPr marL="0" indent="0">
              <a:lnSpc>
                <a:spcPct val="50000"/>
              </a:lnSpc>
              <a:buNone/>
            </a:pPr>
            <a:r>
              <a:rPr lang="en-US" dirty="0" smtClean="0"/>
              <a:t>alert</a:t>
            </a:r>
            <a:r>
              <a:rPr lang="en-US" dirty="0"/>
              <a:t>(1)</a:t>
            </a:r>
            <a:r>
              <a:rPr lang="en-US" dirty="0" smtClean="0"/>
              <a:t>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dirty="0" smtClean="0"/>
              <a:t>alert</a:t>
            </a:r>
            <a:r>
              <a:rPr lang="en-US" dirty="0"/>
              <a:t>(2);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dirty="0"/>
              <a:t>alert(3)</a:t>
            </a:r>
            <a:r>
              <a:rPr lang="en-US" dirty="0" smtClean="0"/>
              <a:t>;</a:t>
            </a:r>
          </a:p>
          <a:p>
            <a:pPr marL="0" indent="0">
              <a:lnSpc>
                <a:spcPct val="50000"/>
              </a:lnSpc>
              <a:buNone/>
            </a:pPr>
            <a:endParaRPr lang="en-US" dirty="0" smtClean="0"/>
          </a:p>
          <a:p>
            <a:pPr marL="0" indent="0">
              <a:lnSpc>
                <a:spcPct val="50000"/>
              </a:lnSpc>
              <a:buNone/>
            </a:pPr>
            <a:r>
              <a:rPr lang="en-US" dirty="0"/>
              <a:t>// Asynchronous: 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dirty="0"/>
              <a:t>alert(1);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dirty="0" err="1"/>
              <a:t>setTimeout</a:t>
            </a:r>
            <a:r>
              <a:rPr lang="en-US" dirty="0"/>
              <a:t>(() =&gt; alert(2), 0);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dirty="0"/>
              <a:t>alert(3);</a:t>
            </a:r>
          </a:p>
        </p:txBody>
      </p:sp>
    </p:spTree>
    <p:extLst>
      <p:ext uri="{BB962C8B-B14F-4D97-AF65-F5344CB8AC3E}">
        <p14:creationId xmlns:p14="http://schemas.microsoft.com/office/powerpoint/2010/main" val="39495956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Script tag 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Script tags are executed in the order they </a:t>
            </a:r>
            <a:r>
              <a:rPr lang="en-US" dirty="0" smtClean="0"/>
              <a:t>appear</a:t>
            </a:r>
          </a:p>
          <a:p>
            <a:pPr marL="342900" lvl="1" indent="0">
              <a:buNone/>
            </a:pPr>
            <a:r>
              <a:rPr lang="en-US" dirty="0"/>
              <a:t>&lt;script</a:t>
            </a:r>
            <a:r>
              <a:rPr lang="en-US" dirty="0" smtClean="0"/>
              <a:t>&gt; </a:t>
            </a:r>
            <a:r>
              <a:rPr lang="en-US" dirty="0" err="1" smtClean="0"/>
              <a:t>var</a:t>
            </a:r>
            <a:r>
              <a:rPr lang="en-US" dirty="0" smtClean="0"/>
              <a:t> </a:t>
            </a:r>
            <a:r>
              <a:rPr lang="en-US" dirty="0"/>
              <a:t>x = 3</a:t>
            </a:r>
            <a:r>
              <a:rPr lang="en-US" dirty="0" smtClean="0"/>
              <a:t>;&lt;</a:t>
            </a:r>
            <a:r>
              <a:rPr lang="en-US" dirty="0"/>
              <a:t>/script</a:t>
            </a:r>
            <a:r>
              <a:rPr lang="en-US" dirty="0" smtClean="0"/>
              <a:t>&gt;</a:t>
            </a:r>
          </a:p>
          <a:p>
            <a:pPr marL="342900" lvl="1" indent="0">
              <a:buNone/>
            </a:pPr>
            <a:r>
              <a:rPr lang="en-US" dirty="0" smtClean="0"/>
              <a:t>&lt;</a:t>
            </a:r>
            <a:r>
              <a:rPr lang="en-US" dirty="0"/>
              <a:t>script</a:t>
            </a:r>
            <a:r>
              <a:rPr lang="en-US" dirty="0" smtClean="0"/>
              <a:t>&gt; alert</a:t>
            </a:r>
            <a:r>
              <a:rPr lang="en-US" dirty="0"/>
              <a:t>(x)</a:t>
            </a:r>
            <a:r>
              <a:rPr lang="en-US" dirty="0" smtClean="0"/>
              <a:t>;&lt;</a:t>
            </a:r>
            <a:r>
              <a:rPr lang="en-US" dirty="0"/>
              <a:t>/script</a:t>
            </a:r>
            <a:r>
              <a:rPr lang="en-US" dirty="0" smtClean="0"/>
              <a:t>&gt;</a:t>
            </a:r>
          </a:p>
          <a:p>
            <a:r>
              <a:rPr lang="en-US" dirty="0"/>
              <a:t>&lt;script </a:t>
            </a:r>
            <a:r>
              <a:rPr lang="en-US" dirty="0" err="1"/>
              <a:t>src</a:t>
            </a:r>
            <a:r>
              <a:rPr lang="en-US" dirty="0"/>
              <a:t>="//</a:t>
            </a:r>
            <a:r>
              <a:rPr lang="en-US" dirty="0" err="1"/>
              <a:t>typekit.com</a:t>
            </a:r>
            <a:r>
              <a:rPr lang="en-US" dirty="0"/>
              <a:t>/fj3j1j2.js"&gt;&lt;/script&gt;</a:t>
            </a:r>
          </a:p>
          <a:p>
            <a:pPr marL="342900" lvl="1" indent="0">
              <a:buNone/>
            </a:pPr>
            <a:r>
              <a:rPr lang="en-US" dirty="0"/>
              <a:t>&lt;!-- This second script won’t execute until </a:t>
            </a:r>
            <a:r>
              <a:rPr lang="en-US" dirty="0" err="1"/>
              <a:t>typekit</a:t>
            </a:r>
            <a:r>
              <a:rPr lang="en-US" dirty="0"/>
              <a:t> has executed, or timed out </a:t>
            </a:r>
            <a:r>
              <a:rPr lang="en-US" dirty="0" smtClean="0"/>
              <a:t>--&gt;</a:t>
            </a:r>
          </a:p>
          <a:p>
            <a:pPr marL="342900" lvl="1" indent="0">
              <a:buNone/>
            </a:pPr>
            <a:r>
              <a:rPr lang="en-US" dirty="0" smtClean="0"/>
              <a:t>&lt;script </a:t>
            </a:r>
            <a:r>
              <a:rPr lang="en-US" dirty="0" err="1" smtClean="0"/>
              <a:t>src</a:t>
            </a:r>
            <a:r>
              <a:rPr lang="en-US" dirty="0" smtClean="0"/>
              <a:t>="//</a:t>
            </a:r>
            <a:r>
              <a:rPr lang="en-US" dirty="0" err="1" smtClean="0"/>
              <a:t>my.site</a:t>
            </a:r>
            <a:r>
              <a:rPr lang="en-US" dirty="0" smtClean="0"/>
              <a:t>/</a:t>
            </a:r>
            <a:r>
              <a:rPr lang="en-US" dirty="0" err="1" smtClean="0"/>
              <a:t>script.js</a:t>
            </a:r>
            <a:r>
              <a:rPr lang="en-US" dirty="0" smtClean="0"/>
              <a:t>"&gt;&lt;/script&gt;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75405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Script tags 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One useful corollary of this is that </a:t>
            </a:r>
            <a:r>
              <a:rPr lang="en-US" dirty="0" err="1"/>
              <a:t>document.head</a:t>
            </a:r>
            <a:r>
              <a:rPr lang="en-US" dirty="0"/>
              <a:t> is virtually always available in any JavaScript you might write (on a webpage)</a:t>
            </a:r>
            <a:r>
              <a:rPr lang="en-US" dirty="0" smtClean="0"/>
              <a:t>.</a:t>
            </a:r>
          </a:p>
          <a:p>
            <a:r>
              <a:rPr lang="en-US" dirty="0" err="1"/>
              <a:t>document.body</a:t>
            </a:r>
            <a:r>
              <a:rPr lang="en-US" dirty="0"/>
              <a:t> is only available if your script tag appears inside or after the opening &lt;body&gt; tag.</a:t>
            </a:r>
          </a:p>
        </p:txBody>
      </p:sp>
    </p:spTree>
    <p:extLst>
      <p:ext uri="{BB962C8B-B14F-4D97-AF65-F5344CB8AC3E}">
        <p14:creationId xmlns:p14="http://schemas.microsoft.com/office/powerpoint/2010/main" val="26048471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Async</a:t>
            </a:r>
            <a:r>
              <a:rPr lang="en-US" dirty="0" smtClean="0"/>
              <a:t> attributes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9775" y="2604020"/>
            <a:ext cx="7662864" cy="3433243"/>
          </a:xfrm>
        </p:spPr>
        <p:txBody>
          <a:bodyPr/>
          <a:lstStyle/>
          <a:p>
            <a:r>
              <a:rPr lang="en-US" dirty="0" err="1"/>
              <a:t>a</a:t>
            </a:r>
            <a:r>
              <a:rPr lang="en-US" dirty="0" err="1" smtClean="0"/>
              <a:t>sync</a:t>
            </a:r>
            <a:r>
              <a:rPr lang="en-US" dirty="0" smtClean="0"/>
              <a:t> </a:t>
            </a:r>
            <a:r>
              <a:rPr lang="en-US" dirty="0"/>
              <a:t>: means “execute this whenever</a:t>
            </a:r>
            <a:r>
              <a:rPr lang="en-US" dirty="0" smtClean="0"/>
              <a:t>”</a:t>
            </a:r>
          </a:p>
          <a:p>
            <a:pPr lvl="1"/>
            <a:r>
              <a:rPr lang="en-US" dirty="0"/>
              <a:t> </a:t>
            </a:r>
            <a:r>
              <a:rPr lang="en-US" dirty="0" smtClean="0"/>
              <a:t>It’s </a:t>
            </a:r>
            <a:r>
              <a:rPr lang="en-US" dirty="0"/>
              <a:t>very useful for analytics tracking codes, for example, where no other code on the page depends on their </a:t>
            </a:r>
            <a:r>
              <a:rPr lang="en-US" dirty="0" smtClean="0"/>
              <a:t>execution</a:t>
            </a:r>
          </a:p>
          <a:p>
            <a:pPr lvl="1"/>
            <a:endParaRPr lang="en-US" dirty="0" smtClean="0"/>
          </a:p>
          <a:p>
            <a:pPr lvl="1"/>
            <a:r>
              <a:rPr lang="en-US" dirty="0"/>
              <a:t>Defining a variable or function in </a:t>
            </a:r>
            <a:r>
              <a:rPr lang="en-US" dirty="0" err="1"/>
              <a:t>async</a:t>
            </a:r>
            <a:r>
              <a:rPr lang="en-US" dirty="0"/>
              <a:t> code which the page needs is bad news, as you have no way of knowing when the </a:t>
            </a:r>
            <a:r>
              <a:rPr lang="en-US" dirty="0" err="1"/>
              <a:t>async</a:t>
            </a:r>
            <a:r>
              <a:rPr lang="en-US" dirty="0"/>
              <a:t> code will actually run.</a:t>
            </a:r>
          </a:p>
        </p:txBody>
      </p:sp>
    </p:spTree>
    <p:extLst>
      <p:ext uri="{BB962C8B-B14F-4D97-AF65-F5344CB8AC3E}">
        <p14:creationId xmlns:p14="http://schemas.microsoft.com/office/powerpoint/2010/main" val="29716794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9774" y="2770094"/>
            <a:ext cx="7947025" cy="3267169"/>
          </a:xfrm>
        </p:spPr>
        <p:txBody>
          <a:bodyPr/>
          <a:lstStyle/>
          <a:p>
            <a:r>
              <a:rPr lang="en-US" dirty="0"/>
              <a:t>defer means “wait for the parser to finish to execute this</a:t>
            </a:r>
            <a:r>
              <a:rPr lang="en-US" dirty="0" smtClean="0"/>
              <a:t>”</a:t>
            </a:r>
          </a:p>
          <a:p>
            <a:pPr lvl="1"/>
            <a:r>
              <a:rPr lang="en-US" dirty="0"/>
              <a:t> It’s  equivalent to binding your script to the </a:t>
            </a:r>
            <a:r>
              <a:rPr lang="en-US" dirty="0" err="1"/>
              <a:t>DOMContentLoaded</a:t>
            </a:r>
            <a:r>
              <a:rPr lang="en-US" dirty="0"/>
              <a:t> event, or using </a:t>
            </a:r>
            <a:r>
              <a:rPr lang="en-US" dirty="0" err="1" smtClean="0"/>
              <a:t>jQuery.ready</a:t>
            </a:r>
            <a:r>
              <a:rPr lang="en-US" dirty="0" smtClean="0"/>
              <a:t>.</a:t>
            </a:r>
          </a:p>
          <a:p>
            <a:pPr lvl="1"/>
            <a:endParaRPr lang="en-US" dirty="0" smtClean="0"/>
          </a:p>
          <a:p>
            <a:pPr lvl="1"/>
            <a:r>
              <a:rPr lang="en-US" dirty="0"/>
              <a:t>When the code does run, everything in the DOM will be available for you to </a:t>
            </a:r>
            <a:r>
              <a:rPr lang="en-US" dirty="0" smtClean="0"/>
              <a:t>use.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It </a:t>
            </a:r>
            <a:r>
              <a:rPr lang="en-US" dirty="0"/>
              <a:t>is just deferred until after the HTML is fully parsed</a:t>
            </a:r>
          </a:p>
        </p:txBody>
      </p:sp>
    </p:spTree>
    <p:extLst>
      <p:ext uri="{BB962C8B-B14F-4D97-AF65-F5344CB8AC3E}">
        <p14:creationId xmlns:p14="http://schemas.microsoft.com/office/powerpoint/2010/main" val="12216097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JavaScript Basics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i="1" dirty="0" smtClean="0"/>
              <a:t>Worlds Largest used programming language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9815003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 to JavaScript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1541" r="-5167"/>
          <a:stretch/>
        </p:blipFill>
        <p:spPr>
          <a:xfrm>
            <a:off x="6488288" y="2550962"/>
            <a:ext cx="2198512" cy="3414876"/>
          </a:xfrm>
        </p:spPr>
      </p:pic>
      <p:sp>
        <p:nvSpPr>
          <p:cNvPr id="9" name="TextBox 8"/>
          <p:cNvSpPr txBox="1"/>
          <p:nvPr/>
        </p:nvSpPr>
        <p:spPr>
          <a:xfrm>
            <a:off x="193267" y="2514404"/>
            <a:ext cx="597750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JavaScript was developed by Brendan </a:t>
            </a:r>
            <a:r>
              <a:rPr lang="en-US" dirty="0" err="1"/>
              <a:t>Eich</a:t>
            </a:r>
            <a:r>
              <a:rPr lang="en-US" dirty="0"/>
              <a:t> in 1995, which appeared in Netscape, a popular browser of that time</a:t>
            </a:r>
            <a:r>
              <a:rPr lang="en-US" dirty="0" smtClean="0"/>
              <a:t>.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/>
              <a:t>The language was initially called </a:t>
            </a:r>
            <a:r>
              <a:rPr lang="en-US" dirty="0" err="1"/>
              <a:t>LiveScript</a:t>
            </a:r>
            <a:r>
              <a:rPr lang="en-US" dirty="0"/>
              <a:t> and was later renamed </a:t>
            </a:r>
            <a:r>
              <a:rPr lang="en-US" dirty="0" smtClean="0"/>
              <a:t>JavaScript.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/>
              <a:t>There are many programmers who think that JavaScript and Java are the same. In fact, JavaScript and Java are very much </a:t>
            </a:r>
            <a:r>
              <a:rPr lang="en-US" dirty="0" smtClean="0"/>
              <a:t>unrelated.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/>
              <a:t>The syntax of JavaScript is mostly influenced by the programming language </a:t>
            </a:r>
            <a:r>
              <a:rPr lang="en-US" dirty="0" smtClean="0"/>
              <a:t>C.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60224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Where JavaScript Runs 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Prior to introduction of </a:t>
            </a:r>
            <a:r>
              <a:rPr lang="en-US" dirty="0" err="1" smtClean="0"/>
              <a:t>Node.js</a:t>
            </a:r>
            <a:r>
              <a:rPr lang="en-US" dirty="0" smtClean="0"/>
              <a:t> JavaScript was just a language that could run on browser.</a:t>
            </a:r>
          </a:p>
          <a:p>
            <a:r>
              <a:rPr lang="en-US" dirty="0" smtClean="0"/>
              <a:t>As a programmer we don</a:t>
            </a:r>
            <a:r>
              <a:rPr lang="mr-IN" dirty="0" smtClean="0"/>
              <a:t>’</a:t>
            </a:r>
            <a:r>
              <a:rPr lang="en-US" dirty="0" smtClean="0"/>
              <a:t>t need to worry about the OS as every modern browser supports JavaScript</a:t>
            </a:r>
          </a:p>
          <a:p>
            <a:r>
              <a:rPr lang="en-US" dirty="0"/>
              <a:t>To start with, you need a text editor to write your code and a browser to display the web pages you develop.</a:t>
            </a:r>
          </a:p>
        </p:txBody>
      </p:sp>
    </p:spTree>
    <p:extLst>
      <p:ext uri="{BB962C8B-B14F-4D97-AF65-F5344CB8AC3E}">
        <p14:creationId xmlns:p14="http://schemas.microsoft.com/office/powerpoint/2010/main" val="33203116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JavaScript Key 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9775" y="2664508"/>
            <a:ext cx="7662864" cy="3441784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Event based</a:t>
            </a:r>
          </a:p>
          <a:p>
            <a:r>
              <a:rPr lang="en-US" dirty="0" smtClean="0"/>
              <a:t>Functions are first class citizens</a:t>
            </a:r>
          </a:p>
          <a:p>
            <a:r>
              <a:rPr lang="en-US" dirty="0" smtClean="0"/>
              <a:t>Dynamically typed</a:t>
            </a:r>
          </a:p>
          <a:p>
            <a:pPr marL="349250" lvl="1" indent="0">
              <a:buNone/>
            </a:pPr>
            <a:r>
              <a:rPr lang="en-US" dirty="0" smtClean="0"/>
              <a:t>	</a:t>
            </a:r>
            <a:r>
              <a:rPr lang="en-US" dirty="0" err="1"/>
              <a:t>v</a:t>
            </a:r>
            <a:r>
              <a:rPr lang="en-US" dirty="0" err="1" smtClean="0"/>
              <a:t>ar</a:t>
            </a:r>
            <a:r>
              <a:rPr lang="en-US" dirty="0" smtClean="0"/>
              <a:t> x;                              </a:t>
            </a:r>
            <a:r>
              <a:rPr lang="en-US" dirty="0" err="1" smtClean="0"/>
              <a:t>Vs</a:t>
            </a:r>
            <a:r>
              <a:rPr lang="en-US" dirty="0" smtClean="0"/>
              <a:t>       </a:t>
            </a:r>
            <a:r>
              <a:rPr lang="en-US" dirty="0" err="1" smtClean="0"/>
              <a:t>int</a:t>
            </a:r>
            <a:r>
              <a:rPr lang="en-US" dirty="0" smtClean="0"/>
              <a:t> x=10;</a:t>
            </a:r>
          </a:p>
          <a:p>
            <a:pPr marL="349250" lvl="1" indent="0">
              <a:buNone/>
            </a:pPr>
            <a:r>
              <a:rPr lang="en-US" dirty="0"/>
              <a:t> </a:t>
            </a:r>
            <a:r>
              <a:rPr lang="en-US" dirty="0" smtClean="0"/>
              <a:t>        x=10;</a:t>
            </a:r>
            <a:endParaRPr lang="en-US" dirty="0"/>
          </a:p>
          <a:p>
            <a:pPr marL="349250"/>
            <a:r>
              <a:rPr lang="en-US" dirty="0" smtClean="0"/>
              <a:t>Single threaded</a:t>
            </a:r>
          </a:p>
          <a:p>
            <a:pPr marL="349250"/>
            <a:r>
              <a:rPr lang="en-US" dirty="0" smtClean="0"/>
              <a:t>Closures</a:t>
            </a:r>
          </a:p>
          <a:p>
            <a:pPr marL="349250"/>
            <a:r>
              <a:rPr lang="en-US" dirty="0" smtClean="0"/>
              <a:t>Prototypal Inheritance</a:t>
            </a:r>
          </a:p>
        </p:txBody>
      </p:sp>
    </p:spTree>
    <p:extLst>
      <p:ext uri="{BB962C8B-B14F-4D97-AF65-F5344CB8AC3E}">
        <p14:creationId xmlns:p14="http://schemas.microsoft.com/office/powerpoint/2010/main" val="31800443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JavaScript </a:t>
            </a:r>
            <a:r>
              <a:rPr lang="en-US" dirty="0" err="1" smtClean="0"/>
              <a:t>datatypes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9775" y="2664508"/>
            <a:ext cx="3456905" cy="34417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 Primitive Types</a:t>
            </a:r>
          </a:p>
          <a:p>
            <a:pPr marL="457200" indent="-457200">
              <a:buAutoNum type="arabicPeriod"/>
            </a:pPr>
            <a:r>
              <a:rPr lang="en-US" dirty="0" smtClean="0"/>
              <a:t>String</a:t>
            </a:r>
          </a:p>
          <a:p>
            <a:pPr marL="457200" indent="-457200">
              <a:buAutoNum type="arabicPeriod"/>
            </a:pPr>
            <a:r>
              <a:rPr lang="en-US" dirty="0" smtClean="0"/>
              <a:t>Number</a:t>
            </a:r>
          </a:p>
          <a:p>
            <a:pPr marL="457200" indent="-457200">
              <a:buAutoNum type="arabicPeriod"/>
            </a:pPr>
            <a:r>
              <a:rPr lang="en-US" dirty="0" smtClean="0"/>
              <a:t>Boolean</a:t>
            </a:r>
          </a:p>
          <a:p>
            <a:pPr marL="457200" indent="-457200">
              <a:buAutoNum type="arabicPeriod"/>
            </a:pPr>
            <a:r>
              <a:rPr lang="en-US" dirty="0" smtClean="0"/>
              <a:t>Undefined</a:t>
            </a:r>
          </a:p>
          <a:p>
            <a:pPr marL="457200" indent="-457200">
              <a:buAutoNum type="arabicPeriod"/>
            </a:pPr>
            <a:endParaRPr lang="en-US" dirty="0" smtClean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652786" y="2650703"/>
            <a:ext cx="3456905" cy="39393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SzPct val="90000"/>
              <a:buFont typeface="Wingdings" pitchFamily="2" charset="2"/>
              <a:buChar char="S"/>
              <a:defRPr sz="2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90000"/>
              <a:buFont typeface="Wingdings" pitchFamily="2" charset="2"/>
              <a:buChar char="S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035050" indent="-34925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90000"/>
              <a:buFont typeface="Wingdings" pitchFamily="2" charset="2"/>
              <a:buChar char="S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90000"/>
              <a:buFont typeface="Wingdings" pitchFamily="2" charset="2"/>
              <a:buChar char="S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720850" indent="-34925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90000"/>
              <a:buFont typeface="Wingdings" pitchFamily="2" charset="2"/>
              <a:buChar char="S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5813" indent="-344488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90000"/>
              <a:buFont typeface="Wingdings" pitchFamily="2" charset="2"/>
              <a:buChar char="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398713" indent="-344488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pitchFamily="2" charset="2"/>
              <a:buChar char="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743200" indent="-344488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90000"/>
              <a:buFont typeface="Wingdings" pitchFamily="2" charset="2"/>
              <a:buChar char="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087688" indent="-344488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Wingdings" pitchFamily="2" charset="2"/>
              <a:buChar char=""/>
              <a:defRPr lang="en-US" sz="18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en-US" dirty="0" smtClean="0"/>
              <a:t>          Reference Types</a:t>
            </a:r>
          </a:p>
          <a:p>
            <a:pPr marL="457200" indent="-457200">
              <a:buFont typeface="Wingdings" pitchFamily="2" charset="2"/>
              <a:buAutoNum type="arabicPeriod"/>
            </a:pPr>
            <a:r>
              <a:rPr lang="en-US" dirty="0" smtClean="0"/>
              <a:t>Object</a:t>
            </a:r>
          </a:p>
          <a:p>
            <a:pPr marL="457200" indent="-457200">
              <a:buFont typeface="Wingdings" pitchFamily="2" charset="2"/>
              <a:buAutoNum type="arabicPeriod"/>
            </a:pPr>
            <a:r>
              <a:rPr lang="en-US" dirty="0" smtClean="0"/>
              <a:t>Array</a:t>
            </a:r>
          </a:p>
          <a:p>
            <a:pPr marL="457200" indent="-457200">
              <a:buFont typeface="Wingdings" pitchFamily="2" charset="2"/>
              <a:buAutoNum type="arabicPeriod"/>
            </a:pPr>
            <a:r>
              <a:rPr lang="en-US" dirty="0" smtClean="0"/>
              <a:t>Function</a:t>
            </a:r>
          </a:p>
          <a:p>
            <a:pPr marL="457200" indent="-457200">
              <a:buFont typeface="Wingdings" pitchFamily="2" charset="2"/>
              <a:buAutoNum type="arabicPeriod"/>
            </a:pPr>
            <a:r>
              <a:rPr lang="en-US" dirty="0" smtClean="0"/>
              <a:t>Date</a:t>
            </a:r>
          </a:p>
          <a:p>
            <a:pPr marL="457200" indent="-457200">
              <a:buFont typeface="Wingdings" pitchFamily="2" charset="2"/>
              <a:buAutoNum type="arabicPeriod"/>
            </a:pPr>
            <a:r>
              <a:rPr lang="en-US" dirty="0" smtClean="0"/>
              <a:t>Regex</a:t>
            </a:r>
          </a:p>
          <a:p>
            <a:pPr marL="457200" indent="-457200">
              <a:buFont typeface="Wingdings" pitchFamily="2" charset="2"/>
              <a:buAutoNum type="arabicPeriod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2499403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Relationship Id="rId3" Type="http://schemas.openxmlformats.org/officeDocument/2006/relationships/image" Target="../media/image3.jpeg"/></Relationships>
</file>

<file path=ppt/theme/theme1.xml><?xml version="1.0" encoding="utf-8"?>
<a:theme xmlns:a="http://schemas.openxmlformats.org/drawingml/2006/main" name="Genesis">
  <a:themeElements>
    <a:clrScheme name="Genesis">
      <a:dk1>
        <a:sysClr val="windowText" lastClr="000000"/>
      </a:dk1>
      <a:lt1>
        <a:sysClr val="window" lastClr="FFFFFF"/>
      </a:lt1>
      <a:dk2>
        <a:srgbClr val="465466"/>
      </a:dk2>
      <a:lt2>
        <a:srgbClr val="BBD7F8"/>
      </a:lt2>
      <a:accent1>
        <a:srgbClr val="80B606"/>
      </a:accent1>
      <a:accent2>
        <a:srgbClr val="E29F1D"/>
      </a:accent2>
      <a:accent3>
        <a:srgbClr val="2397E2"/>
      </a:accent3>
      <a:accent4>
        <a:srgbClr val="35ACA2"/>
      </a:accent4>
      <a:accent5>
        <a:srgbClr val="5430BB"/>
      </a:accent5>
      <a:accent6>
        <a:srgbClr val="8D34E0"/>
      </a:accent6>
      <a:hlink>
        <a:srgbClr val="00B0F0"/>
      </a:hlink>
      <a:folHlink>
        <a:srgbClr val="0070C0"/>
      </a:folHlink>
    </a:clrScheme>
    <a:fontScheme name="Genesis">
      <a:majorFont>
        <a:latin typeface="Calisto MT"/>
        <a:ea typeface=""/>
        <a:cs typeface=""/>
        <a:font script="Jpan" typeface="ＭＳ 明朝"/>
        <a:font script="Hans" typeface="宋体"/>
        <a:font script="Hant" typeface="新細明體"/>
      </a:majorFont>
      <a:minorFont>
        <a:latin typeface="Calisto MT"/>
        <a:ea typeface=""/>
        <a:cs typeface=""/>
        <a:font script="Jpan" typeface="ＭＳ 明朝"/>
        <a:font script="Hans" typeface="宋体"/>
        <a:font script="Hant" typeface="新細明體"/>
      </a:minorFont>
    </a:fontScheme>
    <a:fmtScheme name="Genesis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70000"/>
                <a:satMod val="100000"/>
                <a:greenMod val="110000"/>
              </a:schemeClr>
            </a:gs>
            <a:gs pos="75000">
              <a:schemeClr val="phClr">
                <a:tint val="40000"/>
                <a:satMod val="150000"/>
                <a:redMod val="100000"/>
                <a:blueMod val="100000"/>
              </a:schemeClr>
            </a:gs>
            <a:gs pos="100000">
              <a:schemeClr val="phClr">
                <a:tint val="60000"/>
                <a:satMod val="120000"/>
                <a:redMod val="100000"/>
                <a:blueMod val="100000"/>
              </a:schemeClr>
            </a:gs>
          </a:gsLst>
          <a:path path="circle">
            <a:fillToRect l="25000" t="25000" r="5000" b="5000"/>
          </a:path>
        </a:gradFill>
        <a:gradFill rotWithShape="1">
          <a:gsLst>
            <a:gs pos="0">
              <a:schemeClr val="phClr">
                <a:tint val="50000"/>
                <a:shade val="100000"/>
                <a:alpha val="100000"/>
                <a:satMod val="150000"/>
              </a:schemeClr>
            </a:gs>
            <a:gs pos="40000">
              <a:schemeClr val="phClr">
                <a:tint val="70000"/>
                <a:shade val="100000"/>
                <a:alpha val="100000"/>
                <a:satMod val="150000"/>
              </a:schemeClr>
            </a:gs>
            <a:gs pos="100000">
              <a:schemeClr val="phClr">
                <a:shade val="90000"/>
                <a:satMod val="11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88900" dist="50800" dir="11400000" sx="102000" sy="101000" algn="tl" rotWithShape="0">
              <a:srgbClr val="000000">
                <a:alpha val="35000"/>
              </a:srgbClr>
            </a:outerShdw>
          </a:effectLst>
          <a:scene3d>
            <a:camera prst="perspectiveFront" fov="4800000"/>
            <a:lightRig rig="morning" dir="tl"/>
          </a:scene3d>
          <a:sp3d prstMaterial="softmetal">
            <a:bevelT w="0" h="0"/>
          </a:sp3d>
        </a:effectStyle>
        <a:effectStyle>
          <a:effectLst>
            <a:innerShdw blurRad="50800" dist="25400" dir="13500000">
              <a:srgbClr val="000000">
                <a:alpha val="75000"/>
              </a:srgbClr>
            </a:innerShdw>
            <a:reflection blurRad="101600" stA="40000" endPos="50000" dist="63500" dir="5400000" fadeDir="7200000" sy="-100000" kx="300000" rotWithShape="0"/>
          </a:effectLst>
          <a:scene3d>
            <a:camera prst="orthographicFront">
              <a:rot lat="0" lon="0" rev="0"/>
            </a:camera>
            <a:lightRig rig="chilly" dir="tr">
              <a:rot lat="0" lon="0" rev="1200000"/>
            </a:lightRig>
          </a:scene3d>
          <a:sp3d prstMaterial="plastic">
            <a:bevelT w="0" h="0"/>
          </a:sp3d>
        </a:effectStyle>
      </a:effectStyleLst>
      <a:bgFillStyleLst>
        <a:blipFill rotWithShape="1">
          <a:blip xmlns:r="http://schemas.openxmlformats.org/officeDocument/2006/relationships" r:embed="rId1"/>
          <a:stretch/>
        </a:blipFill>
        <a:blipFill rotWithShape="1">
          <a:blip xmlns:r="http://schemas.openxmlformats.org/officeDocument/2006/relationships" r:embed="rId2"/>
          <a:stretch/>
        </a:blipFill>
        <a:blipFill rotWithShape="1">
          <a:blip xmlns:r="http://schemas.openxmlformats.org/officeDocument/2006/relationships" r:embed="rId3"/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Genesis.thmx</Template>
  <TotalTime>3117</TotalTime>
  <Words>841</Words>
  <Application>Microsoft Macintosh PowerPoint</Application>
  <PresentationFormat>On-screen Show (4:3)</PresentationFormat>
  <Paragraphs>152</Paragraphs>
  <Slides>48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49" baseType="lpstr">
      <vt:lpstr>Genesis</vt:lpstr>
      <vt:lpstr>Require.js</vt:lpstr>
      <vt:lpstr>Agenda for Day1</vt:lpstr>
      <vt:lpstr>Agenda for Day2</vt:lpstr>
      <vt:lpstr>About me..</vt:lpstr>
      <vt:lpstr>JavaScript Basics</vt:lpstr>
      <vt:lpstr>Introduction to JavaScript</vt:lpstr>
      <vt:lpstr>Where JavaScript Runs ?</vt:lpstr>
      <vt:lpstr>JavaScript Key features</vt:lpstr>
      <vt:lpstr>JavaScript datatypes</vt:lpstr>
      <vt:lpstr>Guess the output</vt:lpstr>
      <vt:lpstr>Timer functions</vt:lpstr>
      <vt:lpstr>Timer functions</vt:lpstr>
      <vt:lpstr>How JavaScript Executes ?</vt:lpstr>
      <vt:lpstr>Just In Time Compilation (JIT)</vt:lpstr>
      <vt:lpstr>JIT</vt:lpstr>
      <vt:lpstr>JavaScript Execution</vt:lpstr>
      <vt:lpstr>JavaScript Execution</vt:lpstr>
      <vt:lpstr>JavaScript Execution</vt:lpstr>
      <vt:lpstr>JavaScript Execution</vt:lpstr>
      <vt:lpstr>JavaScript Execution</vt:lpstr>
      <vt:lpstr>JavaScript Execution</vt:lpstr>
      <vt:lpstr>JavaScript Execution</vt:lpstr>
      <vt:lpstr>JavaScript Execution</vt:lpstr>
      <vt:lpstr>JavaScript Execution</vt:lpstr>
      <vt:lpstr>JavaScript Execution</vt:lpstr>
      <vt:lpstr>JavaScript Execution</vt:lpstr>
      <vt:lpstr>JavaScript Execution</vt:lpstr>
      <vt:lpstr>JavaScript Execution</vt:lpstr>
      <vt:lpstr>JavaScript Execution</vt:lpstr>
      <vt:lpstr>JavaScript Execution</vt:lpstr>
      <vt:lpstr>JavaScript Execution</vt:lpstr>
      <vt:lpstr>JavaScript Execution</vt:lpstr>
      <vt:lpstr>JavaScript Execution</vt:lpstr>
      <vt:lpstr>JavaScript Execution</vt:lpstr>
      <vt:lpstr>JavaScript Execution</vt:lpstr>
      <vt:lpstr>JavaScript Execution</vt:lpstr>
      <vt:lpstr>JavaScript Execution</vt:lpstr>
      <vt:lpstr>JavaScript Execution</vt:lpstr>
      <vt:lpstr>JavaScript Execution</vt:lpstr>
      <vt:lpstr>JavaScript Execution</vt:lpstr>
      <vt:lpstr>Closures</vt:lpstr>
      <vt:lpstr>Event Loop</vt:lpstr>
      <vt:lpstr>Blocking Vs Non Blocking</vt:lpstr>
      <vt:lpstr>Sync Vs Async</vt:lpstr>
      <vt:lpstr>How Script tag works</vt:lpstr>
      <vt:lpstr>How Script tags works</vt:lpstr>
      <vt:lpstr>Async attributes </vt:lpstr>
      <vt:lpstr>Defer</vt:lpstr>
    </vt:vector>
  </TitlesOfParts>
  <Company>sdnjasd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JavaScript Basics</dc:title>
  <dc:creator>Swapnil Navalakha</dc:creator>
  <cp:lastModifiedBy>Swapnil Navalakha</cp:lastModifiedBy>
  <cp:revision>49</cp:revision>
  <dcterms:created xsi:type="dcterms:W3CDTF">2017-10-11T06:01:52Z</dcterms:created>
  <dcterms:modified xsi:type="dcterms:W3CDTF">2017-12-14T18:23:04Z</dcterms:modified>
</cp:coreProperties>
</file>